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7" r:id="rId2"/>
    <p:sldId id="282" r:id="rId3"/>
    <p:sldId id="260" r:id="rId4"/>
    <p:sldId id="349" r:id="rId5"/>
    <p:sldId id="350" r:id="rId6"/>
    <p:sldId id="359" r:id="rId7"/>
    <p:sldId id="361" r:id="rId8"/>
    <p:sldId id="294" r:id="rId9"/>
    <p:sldId id="362" r:id="rId10"/>
    <p:sldId id="360" r:id="rId11"/>
    <p:sldId id="363" r:id="rId12"/>
    <p:sldId id="364" r:id="rId13"/>
    <p:sldId id="352" r:id="rId14"/>
    <p:sldId id="366" r:id="rId15"/>
    <p:sldId id="368" r:id="rId16"/>
    <p:sldId id="367" r:id="rId17"/>
    <p:sldId id="369" r:id="rId18"/>
    <p:sldId id="298" r:id="rId19"/>
    <p:sldId id="370" r:id="rId20"/>
    <p:sldId id="371" r:id="rId21"/>
    <p:sldId id="372" r:id="rId22"/>
    <p:sldId id="351" r:id="rId23"/>
    <p:sldId id="373" r:id="rId24"/>
    <p:sldId id="358" r:id="rId25"/>
    <p:sldId id="341" r:id="rId26"/>
    <p:sldId id="342" r:id="rId27"/>
    <p:sldId id="346" r:id="rId28"/>
    <p:sldId id="303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B4"/>
    <a:srgbClr val="00E3EE"/>
    <a:srgbClr val="3A8F94"/>
    <a:srgbClr val="E6E6E6"/>
    <a:srgbClr val="007076"/>
    <a:srgbClr val="07AD76"/>
    <a:srgbClr val="09AB81"/>
    <a:srgbClr val="3CCAEC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9" autoAdjust="0"/>
    <p:restoredTop sz="84472" autoAdjust="0"/>
  </p:normalViewPr>
  <p:slideViewPr>
    <p:cSldViewPr snapToGrid="0">
      <p:cViewPr>
        <p:scale>
          <a:sx n="50" d="100"/>
          <a:sy n="50" d="100"/>
        </p:scale>
        <p:origin x="-1212" y="-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2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media/image1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08DCF7-5CAD-4434-B858-7D84B7651FD7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202784-B46A-4EF4-B218-4316F9133D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435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0338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60152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8867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406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937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Previos</a:t>
            </a:r>
            <a:r>
              <a:rPr lang="en-US" altLang="zh-CN" dirty="0" smtClean="0"/>
              <a:t> study</a:t>
            </a:r>
          </a:p>
          <a:p>
            <a:r>
              <a:rPr lang="en-US" altLang="zh-CN" dirty="0" smtClean="0"/>
              <a:t>Signal spreading from hippocampus</a:t>
            </a:r>
          </a:p>
          <a:p>
            <a:r>
              <a:rPr lang="en-US" altLang="zh-CN" dirty="0" smtClean="0"/>
              <a:t>The</a:t>
            </a:r>
            <a:r>
              <a:rPr lang="en-US" altLang="zh-CN" baseline="0" dirty="0" smtClean="0"/>
              <a:t> use of anesthesia</a:t>
            </a:r>
          </a:p>
          <a:p>
            <a:r>
              <a:rPr lang="en-US" altLang="zh-CN" baseline="0" dirty="0" err="1" smtClean="0"/>
              <a:t>Distortion,low</a:t>
            </a:r>
            <a:r>
              <a:rPr lang="en-US" altLang="zh-CN" baseline="0" dirty="0" smtClean="0"/>
              <a:t> signal-to-noise ratio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0820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Cholinergic system</a:t>
            </a:r>
            <a:r>
              <a:rPr lang="zh-CN" altLang="en-US" sz="1200" dirty="0" smtClean="0">
                <a:latin typeface="+mn-lt"/>
                <a:ea typeface="+mn-ea"/>
                <a:cs typeface="+mn-cs"/>
              </a:rPr>
              <a:t>：主要分布边缘系统和大脑皮层 隔区</a:t>
            </a:r>
            <a:r>
              <a:rPr lang="en-US" altLang="zh-CN" sz="1200" dirty="0" smtClean="0">
                <a:latin typeface="+mn-lt"/>
                <a:ea typeface="+mn-ea"/>
                <a:cs typeface="+mn-cs"/>
              </a:rPr>
              <a:t>-</a:t>
            </a:r>
            <a:r>
              <a:rPr lang="zh-CN" altLang="en-US" sz="1200" dirty="0" smtClean="0">
                <a:latin typeface="+mn-lt"/>
                <a:ea typeface="+mn-ea"/>
                <a:cs typeface="+mn-cs"/>
              </a:rPr>
              <a:t>海马体</a:t>
            </a:r>
            <a:r>
              <a:rPr lang="en-US" altLang="zh-CN" sz="1200" dirty="0" smtClean="0">
                <a:latin typeface="+mn-lt"/>
                <a:ea typeface="+mn-ea"/>
                <a:cs typeface="+mn-cs"/>
              </a:rPr>
              <a:t>-</a:t>
            </a:r>
            <a:r>
              <a:rPr lang="zh-CN" altLang="en-US" sz="1200" dirty="0" smtClean="0">
                <a:latin typeface="+mn-lt"/>
                <a:ea typeface="+mn-ea"/>
                <a:cs typeface="+mn-cs"/>
              </a:rPr>
              <a:t>边缘叶</a:t>
            </a:r>
            <a:endParaRPr lang="en-US" altLang="zh-CN" sz="1200" dirty="0" smtClean="0"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latin typeface="+mn-lt"/>
                <a:ea typeface="+mn-ea"/>
                <a:cs typeface="+mn-cs"/>
              </a:rPr>
              <a:t>	</a:t>
            </a:r>
            <a:r>
              <a:rPr lang="en-US" altLang="zh-CN" sz="1200" baseline="0" dirty="0" smtClean="0">
                <a:latin typeface="+mn-lt"/>
                <a:ea typeface="+mn-ea"/>
                <a:cs typeface="+mn-cs"/>
              </a:rPr>
              <a:t>        </a:t>
            </a:r>
            <a:r>
              <a:rPr lang="zh-CN" altLang="en-US" sz="1200" baseline="0" dirty="0" smtClean="0">
                <a:latin typeface="+mn-lt"/>
                <a:ea typeface="+mn-ea"/>
                <a:cs typeface="+mn-cs"/>
              </a:rPr>
              <a:t>学习记忆 海马体呈现</a:t>
            </a:r>
            <a:r>
              <a:rPr lang="en-US" altLang="zh-CN" sz="1200" baseline="0" dirty="0" smtClean="0">
                <a:latin typeface="+mn-lt"/>
                <a:ea typeface="+mn-ea"/>
                <a:cs typeface="+mn-cs"/>
              </a:rPr>
              <a:t>Q</a:t>
            </a:r>
            <a:r>
              <a:rPr lang="zh-CN" altLang="en-US" sz="1200" baseline="0" dirty="0" smtClean="0">
                <a:latin typeface="+mn-lt"/>
                <a:ea typeface="+mn-ea"/>
                <a:cs typeface="+mn-cs"/>
              </a:rPr>
              <a:t>节律波 分化加速</a:t>
            </a:r>
            <a:endParaRPr lang="en-US" altLang="zh-CN" sz="1200" baseline="0" dirty="0" smtClean="0"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aseline="0" dirty="0" smtClean="0">
                <a:latin typeface="+mn-lt"/>
                <a:ea typeface="+mn-ea"/>
                <a:cs typeface="+mn-cs"/>
              </a:rPr>
              <a:t>	        </a:t>
            </a:r>
            <a:r>
              <a:rPr lang="en-US" altLang="zh-CN" sz="12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Scopolamine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 </a:t>
            </a:r>
            <a:r>
              <a:rPr lang="zh-CN" altLang="en-US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消除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Q</a:t>
            </a:r>
            <a:r>
              <a:rPr lang="zh-CN" altLang="en-US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节律波 把训练好并巩固的学习过程遗忘 近期遗忘症</a:t>
            </a:r>
            <a:endParaRPr lang="en-US" altLang="zh-CN" sz="1200" baseline="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  <a:sym typeface="Wingdings" panose="05000000000000000000" pitchFamily="2" charset="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抑制剂 激动剂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 </a:t>
            </a:r>
            <a:r>
              <a:rPr lang="zh-CN" altLang="en-US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乙酰胆碱 胆碱能系统（神经系统释放乙酰胆碱作为神经递质）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Ach</a:t>
            </a:r>
            <a:r>
              <a:rPr lang="zh-CN" altLang="en-US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：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acetylcholine</a:t>
            </a:r>
            <a:endParaRPr lang="en-US" altLang="zh-CN" sz="120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054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267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322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322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528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5285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means that the observed effects of scopolamine on brain FC are possibly a combination of 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peripheral and central effects.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8751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reached statistical significance starting from the dose of</a:t>
            </a:r>
            <a:b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 mg/kg for all the assessed functional connections. Furthermore, FC decreases reached statistical significance 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starting from the lowest dose of 0.5 mg/kg for FC between the cingulate and rhinal cortex, between the cingulate 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visual cortex and between the visual and rhinal cortex.</a:t>
            </a:r>
            <a:r>
              <a:rPr lang="en-US" altLang="zh-CN" dirty="0" smtClean="0"/>
              <a:t> </a:t>
            </a:r>
            <a:br>
              <a:rPr lang="en-US" altLang="zh-CN" dirty="0" smtClean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05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906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170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436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711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33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50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022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864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01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860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132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8C689-48A4-48E7-8DC1-52CF9C1A4E1F}" type="datetimeFigureOut">
              <a:rPr lang="zh-CN" altLang="en-US" smtClean="0"/>
              <a:t>2018/1/15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80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37967" y="2333008"/>
            <a:ext cx="11325473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Acute </a:t>
            </a:r>
            <a: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modulation of the cholinergic system </a:t>
            </a:r>
            <a:endParaRPr lang="en-US" altLang="zh-CN" sz="3800" b="1" dirty="0" smtClean="0">
              <a:solidFill>
                <a:srgbClr val="00ABB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in </a:t>
            </a:r>
            <a: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the mouse brain </a:t>
            </a:r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detected by </a:t>
            </a:r>
          </a:p>
          <a:p>
            <a:pPr algn="ctr"/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pharmacological </a:t>
            </a:r>
            <a: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resting-state functional </a:t>
            </a:r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MRI</a:t>
            </a:r>
            <a:endParaRPr lang="en-US" altLang="zh-CN" sz="3800" b="1" dirty="0">
              <a:solidFill>
                <a:srgbClr val="00ABB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346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10800000">
            <a:off x="0" y="6178"/>
            <a:ext cx="12192000" cy="68580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96"/>
          <p:cNvSpPr/>
          <p:nvPr/>
        </p:nvSpPr>
        <p:spPr>
          <a:xfrm>
            <a:off x="1624911" y="1519390"/>
            <a:ext cx="9452919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>
                <a:ea typeface="Roboto Cn" pitchFamily="2" charset="0"/>
                <a:cs typeface="Arial" panose="020B0604020202020204" pitchFamily="34" charset="0"/>
              </a:rPr>
              <a:t>Cortial regions and hippocampus as ROI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ea typeface="Roboto Cn" pitchFamily="2" charset="0"/>
                <a:cs typeface="Arial" panose="020B0604020202020204" pitchFamily="34" charset="0"/>
              </a:rPr>
              <a:t>FC between ROIs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ea typeface="Roboto Cn" pitchFamily="2" charset="0"/>
                <a:cs typeface="Arial" panose="020B0604020202020204" pitchFamily="34" charset="0"/>
              </a:rPr>
              <a:t>Individual correlation matrices by calculating the correlation coefficient between time traces of each pair of ROIs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ea typeface="Roboto Cn" pitchFamily="2" charset="0"/>
                <a:cs typeface="Arial" panose="020B0604020202020204" pitchFamily="34" charset="0"/>
              </a:rPr>
              <a:t>Mean z-transformed FC matrices per group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ea typeface="Roboto Cn" pitchFamily="2" charset="0"/>
                <a:cs typeface="Arial" panose="020B0604020202020204" pitchFamily="34" charset="0"/>
              </a:rPr>
              <a:t>    --</a:t>
            </a:r>
            <a:r>
              <a:rPr lang="en-US" altLang="zh-CN" sz="2800" b="1" dirty="0" smtClean="0">
                <a:cs typeface="Arial" panose="020B0604020202020204" pitchFamily="34" charset="0"/>
              </a:rPr>
              <a:t> FDR correction to correct for multiple comparison</a:t>
            </a:r>
            <a:endParaRPr lang="en-US" altLang="zh-CN" sz="2800" b="1" dirty="0" smtClean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6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7" name="文本框 5"/>
          <p:cNvSpPr txBox="1"/>
          <p:nvPr/>
        </p:nvSpPr>
        <p:spPr>
          <a:xfrm>
            <a:off x="761785" y="1060142"/>
            <a:ext cx="37616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Part ONE: ROI-based analysis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69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7446" y="1815450"/>
            <a:ext cx="4305299" cy="2998177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-390005" y="483657"/>
            <a:ext cx="4994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Ph </a:t>
            </a:r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rsfMRI acquired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36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25 min post-injection</a:t>
            </a:r>
            <a:endParaRPr lang="en-US" altLang="zh-CN" sz="40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49145" y="-1448167"/>
            <a:ext cx="2636930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690152" y="4881806"/>
            <a:ext cx="3141784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506389" y="1663922"/>
            <a:ext cx="1349496" cy="104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0588867" y="2977768"/>
            <a:ext cx="1603132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7" y="2126158"/>
            <a:ext cx="11805405" cy="3318922"/>
          </a:xfrm>
          <a:prstGeom prst="rect">
            <a:avLst/>
          </a:prstGeom>
        </p:spPr>
      </p:pic>
      <p:sp>
        <p:nvSpPr>
          <p:cNvPr id="21" name="文本框 14"/>
          <p:cNvSpPr txBox="1"/>
          <p:nvPr/>
        </p:nvSpPr>
        <p:spPr>
          <a:xfrm>
            <a:off x="8024581" y="5807430"/>
            <a:ext cx="2807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Two-sample t test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21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7446" y="1815450"/>
            <a:ext cx="4305299" cy="2998177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-390005" y="483657"/>
            <a:ext cx="4994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Ph </a:t>
            </a:r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rsfMRI acquired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36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25 min post-injection</a:t>
            </a:r>
            <a:endParaRPr lang="en-US" altLang="zh-CN" sz="40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49145" y="-1448167"/>
            <a:ext cx="2636930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690152" y="4881806"/>
            <a:ext cx="3141784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506389" y="1663922"/>
            <a:ext cx="1349496" cy="104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0588867" y="2977768"/>
            <a:ext cx="1603132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62" y="2115355"/>
            <a:ext cx="11797709" cy="332713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25601" y="5645664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b="1" dirty="0"/>
              <a:t>M</a:t>
            </a:r>
            <a:r>
              <a:rPr lang="en-US" altLang="zh-CN" sz="2000" b="1" dirty="0" smtClean="0"/>
              <a:t>ilameline </a:t>
            </a:r>
            <a:r>
              <a:rPr lang="en-US" altLang="zh-CN" sz="2000" b="1" dirty="0"/>
              <a:t>caused an increase in brain </a:t>
            </a:r>
            <a:r>
              <a:rPr lang="en-US" altLang="zh-CN" sz="2000" b="1" dirty="0" smtClean="0"/>
              <a:t>FC.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9719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10800000">
            <a:off x="0" y="6178"/>
            <a:ext cx="12192000" cy="68580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96"/>
          <p:cNvSpPr/>
          <p:nvPr/>
        </p:nvSpPr>
        <p:spPr>
          <a:xfrm>
            <a:off x="1561249" y="985690"/>
            <a:ext cx="9452919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Two ways: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Seed regions with the whole brain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Seed regions with each other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Seed regions chosen: 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Left Hippocampus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Left cingulate cirtex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Visual cortex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Into three group according to injection: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Saline &amp;Scopclamine &amp;Methyl-scopolamine</a:t>
            </a:r>
          </a:p>
        </p:txBody>
      </p:sp>
      <p:sp>
        <p:nvSpPr>
          <p:cNvPr id="5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638094" y="585580"/>
            <a:ext cx="398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Part TWO: Seed-based analysis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719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9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Rectangle 96"/>
          <p:cNvSpPr/>
          <p:nvPr/>
        </p:nvSpPr>
        <p:spPr>
          <a:xfrm>
            <a:off x="308489" y="811287"/>
            <a:ext cx="573524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Mean </a:t>
            </a:r>
            <a:r>
              <a:rPr lang="en-US" altLang="zh-CN" sz="2800" b="1" dirty="0" err="1" smtClean="0">
                <a:cs typeface="Arial" panose="020B0604020202020204" pitchFamily="34" charset="0"/>
              </a:rPr>
              <a:t>zfc</a:t>
            </a:r>
            <a:r>
              <a:rPr lang="en-US" altLang="zh-CN" sz="2800" b="1" dirty="0" smtClean="0">
                <a:cs typeface="Arial" panose="020B0604020202020204" pitchFamily="34" charset="0"/>
              </a:rPr>
              <a:t>-map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Per/Inter-group FDR correction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Inter-group One-way ANOVA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Color scale: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t value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Strength of FC</a:t>
            </a:r>
          </a:p>
        </p:txBody>
      </p:sp>
      <p:sp>
        <p:nvSpPr>
          <p:cNvPr id="7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8" name="文本框 5"/>
          <p:cNvSpPr txBox="1"/>
          <p:nvPr/>
        </p:nvSpPr>
        <p:spPr>
          <a:xfrm>
            <a:off x="3482305" y="563256"/>
            <a:ext cx="4448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Seed regions with the whole brain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571" y="1060142"/>
            <a:ext cx="5210629" cy="1221761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430996" y="202601"/>
            <a:ext cx="49945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Ph rsfMRI acquired</a:t>
            </a:r>
          </a:p>
          <a:p>
            <a:pPr algn="r"/>
            <a:r>
              <a:rPr lang="en-US" altLang="zh-CN" sz="28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25 min post-injection</a:t>
            </a:r>
            <a:endParaRPr lang="en-US" altLang="zh-CN" sz="32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5781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9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8" name="文本框 5"/>
          <p:cNvSpPr txBox="1"/>
          <p:nvPr/>
        </p:nvSpPr>
        <p:spPr>
          <a:xfrm>
            <a:off x="761785" y="1060142"/>
            <a:ext cx="4448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Seed regions with the whole brain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570" y="-3065030"/>
            <a:ext cx="5210629" cy="12217611"/>
          </a:xfrm>
          <a:prstGeom prst="rect">
            <a:avLst/>
          </a:prstGeom>
        </p:spPr>
      </p:pic>
      <p:sp>
        <p:nvSpPr>
          <p:cNvPr id="9" name="Rectangle 96"/>
          <p:cNvSpPr/>
          <p:nvPr/>
        </p:nvSpPr>
        <p:spPr>
          <a:xfrm>
            <a:off x="662539" y="1883238"/>
            <a:ext cx="522991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cs typeface="Arial" panose="020B0604020202020204" pitchFamily="34" charset="0"/>
              </a:rPr>
              <a:t>Reasons for the use of methyl-scopolamine: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b="1" dirty="0" smtClean="0">
                <a:cs typeface="Arial" panose="020B0604020202020204" pitchFamily="34" charset="0"/>
              </a:rPr>
              <a:t>Scopolamine </a:t>
            </a:r>
            <a:r>
              <a:rPr lang="en-US" altLang="zh-CN" sz="2400" b="1" dirty="0">
                <a:cs typeface="Arial" panose="020B0604020202020204" pitchFamily="34" charset="0"/>
              </a:rPr>
              <a:t>has </a:t>
            </a:r>
            <a:r>
              <a:rPr lang="en-US" altLang="zh-CN" sz="2400" b="1" dirty="0" smtClean="0">
                <a:cs typeface="Arial" panose="020B0604020202020204" pitchFamily="34" charset="0"/>
              </a:rPr>
              <a:t>peripheral effects </a:t>
            </a:r>
            <a:r>
              <a:rPr lang="en-US" altLang="zh-CN" sz="2400" b="1" dirty="0">
                <a:cs typeface="Arial" panose="020B0604020202020204" pitchFamily="34" charset="0"/>
              </a:rPr>
              <a:t>on cardiovascular function and causes vasoconstriction </a:t>
            </a:r>
            <a:r>
              <a:rPr lang="en-US" altLang="zh-CN" sz="2400" b="1" dirty="0" smtClean="0">
                <a:cs typeface="Arial" panose="020B0604020202020204" pitchFamily="34" charset="0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b="1" dirty="0">
                <a:cs typeface="Arial" panose="020B0604020202020204" pitchFamily="34" charset="0"/>
              </a:rPr>
              <a:t>P</a:t>
            </a:r>
            <a:r>
              <a:rPr lang="en-US" altLang="zh-CN" sz="2400" b="1" dirty="0" smtClean="0">
                <a:cs typeface="Arial" panose="020B0604020202020204" pitchFamily="34" charset="0"/>
              </a:rPr>
              <a:t>eripheral </a:t>
            </a:r>
            <a:r>
              <a:rPr lang="en-US" altLang="zh-CN" sz="2400" b="1" dirty="0">
                <a:cs typeface="Arial" panose="020B0604020202020204" pitchFamily="34" charset="0"/>
              </a:rPr>
              <a:t>and central </a:t>
            </a:r>
            <a:r>
              <a:rPr lang="en-US" altLang="zh-CN" sz="2400" b="1" dirty="0" smtClean="0">
                <a:cs typeface="Arial" panose="020B0604020202020204" pitchFamily="34" charset="0"/>
              </a:rPr>
              <a:t>effects</a:t>
            </a:r>
            <a:r>
              <a:rPr lang="en-US" altLang="zh-CN" sz="2400" b="1" dirty="0">
                <a:cs typeface="Arial" panose="020B0604020202020204" pitchFamily="34" charset="0"/>
              </a:rPr>
              <a:t/>
            </a:r>
            <a:br>
              <a:rPr lang="en-US" altLang="zh-CN" sz="2400" b="1" dirty="0">
                <a:cs typeface="Arial" panose="020B0604020202020204" pitchFamily="34" charset="0"/>
              </a:rPr>
            </a:br>
            <a:endParaRPr lang="en-US" sz="2400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58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9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8" name="文本框 5"/>
          <p:cNvSpPr txBox="1"/>
          <p:nvPr/>
        </p:nvSpPr>
        <p:spPr>
          <a:xfrm>
            <a:off x="761785" y="1060142"/>
            <a:ext cx="4448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Seed regions with the whole brain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856" y="-6954832"/>
            <a:ext cx="5210629" cy="12217611"/>
          </a:xfrm>
          <a:prstGeom prst="rect">
            <a:avLst/>
          </a:prstGeom>
        </p:spPr>
      </p:pic>
      <p:sp>
        <p:nvSpPr>
          <p:cNvPr id="10" name="Rectangle 96"/>
          <p:cNvSpPr/>
          <p:nvPr/>
        </p:nvSpPr>
        <p:spPr>
          <a:xfrm>
            <a:off x="662539" y="1358810"/>
            <a:ext cx="522991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altLang="zh-CN" sz="2400" b="1" dirty="0" smtClean="0"/>
              <a:t>Methyl-scopolamine used to </a:t>
            </a:r>
            <a:r>
              <a:rPr lang="en-US" altLang="zh-CN" sz="2400" b="1" dirty="0"/>
              <a:t>evaluate the peripheral effects of scopolamine </a:t>
            </a:r>
            <a:r>
              <a:rPr lang="en-US" altLang="zh-CN" sz="2400" b="1" dirty="0" smtClean="0"/>
              <a:t>on brain FC.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altLang="zh-CN" sz="2400" b="1" dirty="0"/>
              <a:t>Methyl-scopolamine </a:t>
            </a:r>
            <a:r>
              <a:rPr lang="en-US" altLang="zh-CN" sz="2400" b="1" dirty="0" smtClean="0"/>
              <a:t> shows </a:t>
            </a:r>
            <a:r>
              <a:rPr lang="en-US" altLang="zh-CN" sz="2400" b="1" dirty="0"/>
              <a:t>the same</a:t>
            </a:r>
            <a:br>
              <a:rPr lang="en-US" altLang="zh-CN" sz="2400" b="1" dirty="0"/>
            </a:br>
            <a:r>
              <a:rPr lang="en-US" altLang="zh-CN" sz="2400" b="1" dirty="0"/>
              <a:t>m</a:t>
            </a:r>
            <a:r>
              <a:rPr lang="en-US" altLang="zh-CN" sz="2400" b="1" dirty="0" smtClean="0"/>
              <a:t>AChR </a:t>
            </a:r>
            <a:r>
              <a:rPr lang="en-US" altLang="zh-CN" sz="2400" b="1" dirty="0"/>
              <a:t>binding characteristics as scopolamine but does not readily</a:t>
            </a:r>
            <a:br>
              <a:rPr lang="en-US" altLang="zh-CN" sz="2400" b="1" dirty="0"/>
            </a:br>
            <a:r>
              <a:rPr lang="en-US" altLang="zh-CN" sz="2400" b="1" dirty="0"/>
              <a:t>cross the </a:t>
            </a:r>
            <a:r>
              <a:rPr lang="en-US" altLang="zh-CN" sz="2400" b="1" dirty="0" smtClean="0"/>
              <a:t>blood–brain–barrier.</a:t>
            </a:r>
            <a:r>
              <a:rPr lang="en-US" altLang="zh-CN" sz="2400" b="1" dirty="0"/>
              <a:t/>
            </a:r>
            <a:br>
              <a:rPr lang="en-US" altLang="zh-CN" sz="2400" b="1" dirty="0"/>
            </a:br>
            <a:r>
              <a:rPr lang="en-US" altLang="zh-CN" sz="2400" b="1" dirty="0"/>
              <a:t/>
            </a:r>
            <a:br>
              <a:rPr lang="en-US" altLang="zh-CN" sz="2400" b="1" dirty="0"/>
            </a:br>
            <a:endParaRPr lang="en-US" sz="2400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58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8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Rectangle 96"/>
          <p:cNvSpPr/>
          <p:nvPr/>
        </p:nvSpPr>
        <p:spPr>
          <a:xfrm>
            <a:off x="688982" y="1515412"/>
            <a:ext cx="5229917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dirty="0" smtClean="0">
                <a:cs typeface="Arial" panose="020B0604020202020204" pitchFamily="34" charset="0"/>
              </a:rPr>
              <a:t>Mean </a:t>
            </a:r>
            <a:r>
              <a:rPr lang="en-US" altLang="zh-CN" sz="2800" b="1" dirty="0" err="1">
                <a:cs typeface="Arial" panose="020B0604020202020204" pitchFamily="34" charset="0"/>
              </a:rPr>
              <a:t>z</a:t>
            </a:r>
            <a:r>
              <a:rPr lang="en-US" altLang="zh-CN" sz="2800" b="1" dirty="0" err="1" smtClean="0">
                <a:cs typeface="Arial" panose="020B0604020202020204" pitchFamily="34" charset="0"/>
              </a:rPr>
              <a:t>fc</a:t>
            </a:r>
            <a:r>
              <a:rPr lang="en-US" altLang="zh-CN" sz="2800" b="1" dirty="0" smtClean="0">
                <a:cs typeface="Arial" panose="020B0604020202020204" pitchFamily="34" charset="0"/>
              </a:rPr>
              <a:t>-map for each </a:t>
            </a:r>
            <a:r>
              <a:rPr lang="en-US" altLang="zh-CN" sz="2800" b="1" dirty="0" err="1" smtClean="0">
                <a:cs typeface="Arial" panose="020B0604020202020204" pitchFamily="34" charset="0"/>
              </a:rPr>
              <a:t>subjectS</a:t>
            </a:r>
            <a:endParaRPr lang="en-US" altLang="zh-CN" sz="2800" b="1" dirty="0" smtClean="0">
              <a:cs typeface="Arial" panose="020B0604020202020204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dirty="0">
                <a:cs typeface="Arial" panose="020B0604020202020204" pitchFamily="34" charset="0"/>
              </a:rPr>
              <a:t>Mean </a:t>
            </a:r>
            <a:r>
              <a:rPr lang="en-US" altLang="zh-CN" sz="2800" b="1" dirty="0" smtClean="0">
                <a:cs typeface="Arial" panose="020B0604020202020204" pitchFamily="34" charset="0"/>
              </a:rPr>
              <a:t>Zfc-map for seed region A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dirty="0" smtClean="0">
                <a:cs typeface="Arial" panose="020B0604020202020204" pitchFamily="34" charset="0"/>
              </a:rPr>
              <a:t>Calculate by a mask for region B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dirty="0" smtClean="0">
                <a:cs typeface="Arial" panose="020B0604020202020204" pitchFamily="34" charset="0"/>
              </a:rPr>
              <a:t>FC between region A &amp;B</a:t>
            </a:r>
            <a:endParaRPr lang="en-US" altLang="zh-CN" sz="2800" b="1" dirty="0">
              <a:cs typeface="Arial" panose="020B0604020202020204" pitchFamily="34" charset="0"/>
            </a:endParaRPr>
          </a:p>
        </p:txBody>
      </p:sp>
      <p:sp>
        <p:nvSpPr>
          <p:cNvPr id="7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8" name="文本框 5"/>
          <p:cNvSpPr txBox="1"/>
          <p:nvPr/>
        </p:nvSpPr>
        <p:spPr>
          <a:xfrm>
            <a:off x="761785" y="1060142"/>
            <a:ext cx="37637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Seed regions with each other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989" y="1590878"/>
            <a:ext cx="6252011" cy="348704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492389" y="458897"/>
            <a:ext cx="31131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/>
              <a:t>Tukey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/>
              <a:t>One –way ANOVA</a:t>
            </a:r>
            <a:endParaRPr lang="zh-CN" altLang="en-US" sz="2400" b="1" dirty="0"/>
          </a:p>
        </p:txBody>
      </p:sp>
      <p:sp>
        <p:nvSpPr>
          <p:cNvPr id="10" name="矩形 9"/>
          <p:cNvSpPr/>
          <p:nvPr/>
        </p:nvSpPr>
        <p:spPr>
          <a:xfrm>
            <a:off x="5891637" y="5479334"/>
            <a:ext cx="63487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 smtClean="0"/>
              <a:t>Decrease  caused by scopolamine is </a:t>
            </a:r>
          </a:p>
          <a:p>
            <a:pPr algn="ctr"/>
            <a:r>
              <a:rPr lang="en-US" altLang="zh-CN" sz="2000" b="1" dirty="0" smtClean="0"/>
              <a:t>dose-dependent.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0746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5728" y="3422822"/>
            <a:ext cx="25154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45728" y="3003482"/>
            <a:ext cx="1610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7"/>
          <p:cNvSpPr txBox="1"/>
          <p:nvPr/>
        </p:nvSpPr>
        <p:spPr>
          <a:xfrm>
            <a:off x="5297582" y="3989988"/>
            <a:ext cx="61141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Identify brain regions where scopolamine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induce intensity changes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Evaluate the effects of scopolamine on FC 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Whether scopolamine-induced memory effect could be reversed with milameline</a:t>
            </a:r>
          </a:p>
        </p:txBody>
      </p:sp>
    </p:spTree>
    <p:extLst>
      <p:ext uri="{BB962C8B-B14F-4D97-AF65-F5344CB8AC3E}">
        <p14:creationId xmlns:p14="http://schemas.microsoft.com/office/powerpoint/2010/main" val="409145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-1504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96"/>
          <p:cNvSpPr/>
          <p:nvPr/>
        </p:nvSpPr>
        <p:spPr>
          <a:xfrm>
            <a:off x="822460" y="2395986"/>
            <a:ext cx="2117509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Brightly lit compartment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62538" y="1018210"/>
            <a:ext cx="879734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62538" y="294935"/>
            <a:ext cx="62601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Behavior Study </a:t>
            </a:r>
          </a:p>
          <a:p>
            <a:r>
              <a:rPr lang="en-US" altLang="zh-CN" sz="3600" b="1" dirty="0" smtClean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– Passive avoidance learning</a:t>
            </a:r>
            <a:endParaRPr lang="en-US" altLang="zh-CN" sz="36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379808" y="2291787"/>
            <a:ext cx="5798916" cy="2280213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>
            <a:stCxn id="3" idx="0"/>
            <a:endCxn id="3" idx="2"/>
          </p:cNvCxnSpPr>
          <p:nvPr/>
        </p:nvCxnSpPr>
        <p:spPr>
          <a:xfrm>
            <a:off x="6279266" y="2291787"/>
            <a:ext cx="0" cy="2280213"/>
          </a:xfrm>
          <a:prstGeom prst="line">
            <a:avLst/>
          </a:prstGeom>
          <a:ln w="381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96"/>
          <p:cNvSpPr/>
          <p:nvPr/>
        </p:nvSpPr>
        <p:spPr>
          <a:xfrm>
            <a:off x="7765193" y="777960"/>
            <a:ext cx="21175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Dark  compartment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sp>
        <p:nvSpPr>
          <p:cNvPr id="13" name="Rectangle 96"/>
          <p:cNvSpPr/>
          <p:nvPr/>
        </p:nvSpPr>
        <p:spPr>
          <a:xfrm>
            <a:off x="5440335" y="4445226"/>
            <a:ext cx="2117509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Slide door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cxnSp>
        <p:nvCxnSpPr>
          <p:cNvPr id="9" name="直接箭头连接符 8"/>
          <p:cNvCxnSpPr>
            <a:stCxn id="31" idx="3"/>
          </p:cNvCxnSpPr>
          <p:nvPr/>
        </p:nvCxnSpPr>
        <p:spPr>
          <a:xfrm>
            <a:off x="2939969" y="2968002"/>
            <a:ext cx="960699" cy="35393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1" idx="2"/>
          </p:cNvCxnSpPr>
          <p:nvPr/>
        </p:nvCxnSpPr>
        <p:spPr>
          <a:xfrm flipH="1">
            <a:off x="8223813" y="1978289"/>
            <a:ext cx="600135" cy="79534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96"/>
          <p:cNvSpPr/>
          <p:nvPr/>
        </p:nvSpPr>
        <p:spPr>
          <a:xfrm>
            <a:off x="173620" y="5367343"/>
            <a:ext cx="117135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Put mice here </a:t>
            </a:r>
            <a:r>
              <a:rPr lang="en-US" altLang="zh-CN" sz="2400" b="1" kern="800" dirty="0" smtClean="0">
                <a:cs typeface="Arial" panose="020B0604020202020204" pitchFamily="34" charset="0"/>
                <a:sym typeface="Wingdings" panose="05000000000000000000" pitchFamily="2" charset="2"/>
              </a:rPr>
              <a:t> After 5s  If mice complete entry into here  A slight foot shock 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1881214" y="4207800"/>
            <a:ext cx="2947729" cy="1385920"/>
          </a:xfrm>
          <a:prstGeom prst="straightConnector1">
            <a:avLst/>
          </a:prstGeom>
          <a:ln w="38100">
            <a:solidFill>
              <a:srgbClr val="00AB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V="1">
            <a:off x="3717552" y="4858805"/>
            <a:ext cx="1722783" cy="734914"/>
          </a:xfrm>
          <a:prstGeom prst="straightConnector1">
            <a:avLst/>
          </a:prstGeom>
          <a:ln w="38100">
            <a:solidFill>
              <a:srgbClr val="00AB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96"/>
          <p:cNvSpPr/>
          <p:nvPr/>
        </p:nvSpPr>
        <p:spPr>
          <a:xfrm>
            <a:off x="3770189" y="4723290"/>
            <a:ext cx="2117509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Open 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cxnSp>
        <p:nvCxnSpPr>
          <p:cNvPr id="22" name="直接箭头连接符 21"/>
          <p:cNvCxnSpPr/>
          <p:nvPr/>
        </p:nvCxnSpPr>
        <p:spPr>
          <a:xfrm flipH="1" flipV="1">
            <a:off x="7483477" y="3907694"/>
            <a:ext cx="563433" cy="1688667"/>
          </a:xfrm>
          <a:prstGeom prst="straightConnector1">
            <a:avLst/>
          </a:prstGeom>
          <a:ln w="38100">
            <a:solidFill>
              <a:srgbClr val="00AB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96"/>
          <p:cNvSpPr/>
          <p:nvPr/>
        </p:nvSpPr>
        <p:spPr>
          <a:xfrm>
            <a:off x="4838547" y="5781125"/>
            <a:ext cx="25861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(4-paw </a:t>
            </a:r>
            <a:r>
              <a:rPr lang="en-US" altLang="zh-CN" sz="2400" b="1" kern="800" dirty="0" err="1" smtClean="0">
                <a:cs typeface="Arial" panose="020B0604020202020204" pitchFamily="34" charset="0"/>
              </a:rPr>
              <a:t>critetion</a:t>
            </a:r>
            <a:r>
              <a:rPr lang="en-US" altLang="zh-CN" sz="2400" b="1" kern="800" dirty="0" smtClean="0">
                <a:cs typeface="Arial" panose="020B0604020202020204" pitchFamily="34" charset="0"/>
              </a:rPr>
              <a:t>)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sp>
        <p:nvSpPr>
          <p:cNvPr id="20" name="Rectangle 96"/>
          <p:cNvSpPr/>
          <p:nvPr/>
        </p:nvSpPr>
        <p:spPr>
          <a:xfrm>
            <a:off x="9459884" y="2472486"/>
            <a:ext cx="26414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After 24 hour: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cs typeface="Arial" panose="020B0604020202020204" pitchFamily="34" charset="0"/>
              </a:rPr>
              <a:t>Escape latency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cs typeface="Arial" panose="020B0604020202020204" pitchFamily="34" charset="0"/>
              </a:rPr>
              <a:t>Re-enter time :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cs typeface="Arial" panose="020B0604020202020204" pitchFamily="34" charset="0"/>
              </a:rPr>
              <a:t> </a:t>
            </a:r>
            <a:r>
              <a:rPr lang="en-US" altLang="zh-CN" sz="2400" b="1" dirty="0" smtClean="0">
                <a:cs typeface="Arial" panose="020B0604020202020204" pitchFamily="34" charset="0"/>
              </a:rPr>
              <a:t>    up to 300s</a:t>
            </a:r>
          </a:p>
        </p:txBody>
      </p:sp>
    </p:spTree>
    <p:extLst>
      <p:ext uri="{BB962C8B-B14F-4D97-AF65-F5344CB8AC3E}">
        <p14:creationId xmlns:p14="http://schemas.microsoft.com/office/powerpoint/2010/main" val="135848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45728" y="3422822"/>
            <a:ext cx="37485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445728" y="3003482"/>
            <a:ext cx="15349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11"/>
          <p:cNvSpPr txBox="1"/>
          <p:nvPr/>
        </p:nvSpPr>
        <p:spPr>
          <a:xfrm>
            <a:off x="5445727" y="4192263"/>
            <a:ext cx="5061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Research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Subjects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Method</a:t>
            </a:r>
          </a:p>
        </p:txBody>
      </p:sp>
    </p:spTree>
    <p:extLst>
      <p:ext uri="{BB962C8B-B14F-4D97-AF65-F5344CB8AC3E}">
        <p14:creationId xmlns:p14="http://schemas.microsoft.com/office/powerpoint/2010/main" val="182596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-1" y="-20383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6714534" y="1064376"/>
            <a:ext cx="48241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Design 2: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Three </a:t>
            </a: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groups:</a:t>
            </a:r>
          </a:p>
          <a:p>
            <a:pPr marL="1257300" lvl="2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Saline</a:t>
            </a:r>
          </a:p>
          <a:p>
            <a:pPr marL="1257300" lvl="2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Scopolamine</a:t>
            </a:r>
          </a:p>
          <a:p>
            <a:pPr marL="1257300" lvl="2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err="1" smtClean="0">
                <a:ea typeface="Roboto Cn" pitchFamily="2" charset="0"/>
                <a:cs typeface="Arial" panose="020B0604020202020204" pitchFamily="34" charset="0"/>
              </a:rPr>
              <a:t>Milameline</a:t>
            </a:r>
            <a:endParaRPr lang="en-US" altLang="zh-CN" sz="2400" b="1" dirty="0" smtClean="0">
              <a:ea typeface="Roboto Cn" pitchFamily="2" charset="0"/>
              <a:cs typeface="Arial" panose="020B0604020202020204" pitchFamily="34" charset="0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N = 8/group</a:t>
            </a:r>
            <a:endParaRPr lang="en-US" altLang="zh-CN" sz="2400" b="1" dirty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31" name="Rectangle 96"/>
          <p:cNvSpPr/>
          <p:nvPr/>
        </p:nvSpPr>
        <p:spPr>
          <a:xfrm>
            <a:off x="454411" y="852221"/>
            <a:ext cx="593428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Design 1: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N = 12/group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Baseline : 15 min post-injection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Scopolamine administered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25 min later: </a:t>
            </a:r>
            <a:r>
              <a:rPr lang="en-US" altLang="zh-CN" sz="2400" b="1" dirty="0" err="1">
                <a:ea typeface="Roboto Cn" pitchFamily="2" charset="0"/>
                <a:cs typeface="Arial" panose="020B0604020202020204" pitchFamily="34" charset="0"/>
              </a:rPr>
              <a:t>Ph</a:t>
            </a: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sz="2400" b="1" dirty="0" err="1">
                <a:ea typeface="Roboto Cn" pitchFamily="2" charset="0"/>
                <a:cs typeface="Arial" panose="020B0604020202020204" pitchFamily="34" charset="0"/>
              </a:rPr>
              <a:t>rsfMRI</a:t>
            </a:r>
            <a:endParaRPr lang="en-US" sz="2400" b="1" dirty="0" smtClean="0">
              <a:ea typeface="Roboto Cn" pitchFamily="2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err="1" smtClean="0">
                <a:ea typeface="Roboto Cn" pitchFamily="2" charset="0"/>
                <a:cs typeface="Arial" panose="020B0604020202020204" pitchFamily="34" charset="0"/>
              </a:rPr>
              <a:t>Milameline</a:t>
            </a: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 administered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25 min later: </a:t>
            </a:r>
            <a:r>
              <a:rPr lang="en-US" sz="2400" b="1" dirty="0" err="1" smtClean="0">
                <a:ea typeface="Roboto Cn" pitchFamily="2" charset="0"/>
                <a:cs typeface="Arial" panose="020B0604020202020204" pitchFamily="34" charset="0"/>
              </a:rPr>
              <a:t>Ph</a:t>
            </a: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2400" b="1" dirty="0" err="1" smtClean="0">
                <a:ea typeface="Roboto Cn" pitchFamily="2" charset="0"/>
                <a:cs typeface="Arial" panose="020B0604020202020204" pitchFamily="34" charset="0"/>
              </a:rPr>
              <a:t>rsfMRI</a:t>
            </a:r>
            <a:endParaRPr lang="en-US" sz="2400" b="1" dirty="0" smtClean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9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</p:spTree>
    <p:extLst>
      <p:ext uri="{BB962C8B-B14F-4D97-AF65-F5344CB8AC3E}">
        <p14:creationId xmlns:p14="http://schemas.microsoft.com/office/powerpoint/2010/main" val="396302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005399" y="3447534"/>
            <a:ext cx="6172200" cy="34104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2346" y="1"/>
            <a:ext cx="6006821" cy="3447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662539" y="294935"/>
            <a:ext cx="4968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ehavior Study </a:t>
            </a:r>
          </a:p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rsfMRI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Rectangle 96"/>
          <p:cNvSpPr/>
          <p:nvPr/>
        </p:nvSpPr>
        <p:spPr>
          <a:xfrm>
            <a:off x="1699053" y="1810263"/>
            <a:ext cx="945291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Passive avoidance test for each group twice respectively on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Training day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Testing day (test 55 min after first injection)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A paired-t test between the re-enter time for each group</a:t>
            </a:r>
          </a:p>
        </p:txBody>
      </p:sp>
    </p:spTree>
    <p:extLst>
      <p:ext uri="{BB962C8B-B14F-4D97-AF65-F5344CB8AC3E}">
        <p14:creationId xmlns:p14="http://schemas.microsoft.com/office/powerpoint/2010/main" val="396413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6"/>
          <p:cNvSpPr/>
          <p:nvPr/>
        </p:nvSpPr>
        <p:spPr>
          <a:xfrm>
            <a:off x="7178833" y="723275"/>
            <a:ext cx="515459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 significant increase in latency for saline &amp;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milameline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injected 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No significant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increase in 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latency for scopolamine injected 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An increased latency showed for group injected first scopolamine and second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milameline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39" y="1446550"/>
            <a:ext cx="6698483" cy="868886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43067" y="0"/>
            <a:ext cx="4968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ehavior Study </a:t>
            </a:r>
          </a:p>
          <a:p>
            <a:pPr algn="ctr"/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rsfMRI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0843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6"/>
          <p:cNvSpPr/>
          <p:nvPr/>
        </p:nvSpPr>
        <p:spPr>
          <a:xfrm>
            <a:off x="6985382" y="810336"/>
            <a:ext cx="515459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FC between seed regions from last part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After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milameline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injected: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Completely recover: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HC-T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CC-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VC-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Not completely recover: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CC-RC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CC-VC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VC-RC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91" y="-3090726"/>
            <a:ext cx="6698483" cy="868886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985382" y="4965320"/>
            <a:ext cx="4968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ehavior Study </a:t>
            </a:r>
          </a:p>
          <a:p>
            <a:pPr algn="ctr"/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rsfMRI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133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6303144" y="376272"/>
            <a:ext cx="48241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Design 3: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N = 10/group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Scan </a:t>
            </a:r>
            <a:r>
              <a:rPr lang="zh-CN" altLang="en-US" sz="2400" b="1" dirty="0" smtClean="0">
                <a:ea typeface="Roboto Cn" pitchFamily="2" charset="0"/>
                <a:cs typeface="Arial" panose="020B0604020202020204" pitchFamily="34" charset="0"/>
              </a:rPr>
              <a:t>：</a:t>
            </a:r>
            <a:endParaRPr lang="en-US" altLang="zh-CN" sz="2400" b="1" dirty="0" smtClean="0">
              <a:ea typeface="Roboto Cn" pitchFamily="2" charset="0"/>
              <a:cs typeface="Arial" panose="020B0604020202020204" pitchFamily="34" charset="0"/>
            </a:endParaRPr>
          </a:p>
          <a:p>
            <a:pPr lvl="2">
              <a:lnSpc>
                <a:spcPct val="200000"/>
              </a:lnSpc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60 min after scopolamine administered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063339" y="4837998"/>
            <a:ext cx="4968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4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ehavior Study </a:t>
            </a:r>
          </a:p>
          <a:p>
            <a:pPr algn="r"/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rsfMRI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94" y="1361268"/>
            <a:ext cx="6023485" cy="36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99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5728" y="3422822"/>
            <a:ext cx="33057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45728" y="3003482"/>
            <a:ext cx="182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THREE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1"/>
          <p:cNvSpPr txBox="1"/>
          <p:nvPr/>
        </p:nvSpPr>
        <p:spPr>
          <a:xfrm>
            <a:off x="5445727" y="4192263"/>
            <a:ext cx="5061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Supplementary</a:t>
            </a:r>
          </a:p>
        </p:txBody>
      </p:sp>
    </p:spTree>
    <p:extLst>
      <p:ext uri="{BB962C8B-B14F-4D97-AF65-F5344CB8AC3E}">
        <p14:creationId xmlns:p14="http://schemas.microsoft.com/office/powerpoint/2010/main" val="318602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665018" y="472916"/>
            <a:ext cx="3571409" cy="3547152"/>
            <a:chOff x="2639158" y="738554"/>
            <a:chExt cx="3259015" cy="3259015"/>
          </a:xfrm>
        </p:grpSpPr>
        <p:sp>
          <p:nvSpPr>
            <p:cNvPr id="2" name="椭圆 1"/>
            <p:cNvSpPr/>
            <p:nvPr/>
          </p:nvSpPr>
          <p:spPr>
            <a:xfrm>
              <a:off x="2835519" y="934915"/>
              <a:ext cx="2866292" cy="2866292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2639158" y="738554"/>
              <a:ext cx="3259015" cy="3259015"/>
            </a:xfrm>
            <a:prstGeom prst="ellipse">
              <a:avLst/>
            </a:prstGeom>
            <a:noFill/>
            <a:ln>
              <a:solidFill>
                <a:srgbClr val="00AB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673658" y="1880887"/>
            <a:ext cx="5099952" cy="4766442"/>
            <a:chOff x="2639158" y="738554"/>
            <a:chExt cx="3259015" cy="3259015"/>
          </a:xfrm>
        </p:grpSpPr>
        <p:sp>
          <p:nvSpPr>
            <p:cNvPr id="8" name="椭圆 7"/>
            <p:cNvSpPr/>
            <p:nvPr/>
          </p:nvSpPr>
          <p:spPr>
            <a:xfrm>
              <a:off x="2835519" y="934915"/>
              <a:ext cx="2866292" cy="2866292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2639158" y="738554"/>
              <a:ext cx="3259015" cy="3259015"/>
            </a:xfrm>
            <a:prstGeom prst="ellipse">
              <a:avLst/>
            </a:prstGeom>
            <a:noFill/>
            <a:ln>
              <a:solidFill>
                <a:srgbClr val="00AB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268307" y="-1805522"/>
            <a:ext cx="6054666" cy="6054666"/>
            <a:chOff x="2639158" y="738554"/>
            <a:chExt cx="3259015" cy="3259015"/>
          </a:xfrm>
        </p:grpSpPr>
        <p:sp>
          <p:nvSpPr>
            <p:cNvPr id="11" name="椭圆 10"/>
            <p:cNvSpPr/>
            <p:nvPr/>
          </p:nvSpPr>
          <p:spPr>
            <a:xfrm>
              <a:off x="2835519" y="934915"/>
              <a:ext cx="2866292" cy="2866292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" name="椭圆 11"/>
            <p:cNvSpPr/>
            <p:nvPr/>
          </p:nvSpPr>
          <p:spPr>
            <a:xfrm>
              <a:off x="2639158" y="738554"/>
              <a:ext cx="3259015" cy="3259015"/>
            </a:xfrm>
            <a:prstGeom prst="ellipse">
              <a:avLst/>
            </a:prstGeom>
            <a:noFill/>
            <a:ln>
              <a:solidFill>
                <a:srgbClr val="00AB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8268306" y="300889"/>
            <a:ext cx="406057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Scopolamine can induce memory effects.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Scopolamine-caused memory effects could be reversed with </a:t>
            </a:r>
            <a:r>
              <a:rPr lang="en-US" altLang="zh-CN" sz="2000" b="1" dirty="0" err="1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milameline</a:t>
            </a: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.  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8443732" y="5745079"/>
            <a:ext cx="336051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4156578" y="1897649"/>
            <a:ext cx="47695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Scopolamine can induce FC intensity decrease.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err="1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Milameline</a:t>
            </a: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 can induce FC intensity increase.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Decrease in FC intensity caused by scopolamine is not effected by peripheral factors.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Decrease caused by scopolamine is dose-dependent.</a:t>
            </a:r>
            <a:endParaRPr lang="zh-CN" altLang="en-US" sz="20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13246" y="1544823"/>
            <a:ext cx="4487932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Identify scopolamine-affected regions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9101723" y="5118114"/>
            <a:ext cx="28418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Topics</a:t>
            </a:r>
            <a:endParaRPr lang="zh-CN" altLang="en-US" sz="6000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69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-1" y="-20383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1932" y="385967"/>
            <a:ext cx="3742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Supplementary</a:t>
            </a:r>
            <a:endParaRPr lang="en-US" altLang="zh-CN" sz="36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Rectangle 96"/>
          <p:cNvSpPr/>
          <p:nvPr/>
        </p:nvSpPr>
        <p:spPr>
          <a:xfrm>
            <a:off x="412644" y="1258450"/>
            <a:ext cx="59342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Doses chosen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Intensity </a:t>
            </a: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changes </a:t>
            </a: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observed partly </a:t>
            </a: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in the </a:t>
            </a: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thalamus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Intensity differences ,not extensive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VTA/SN, no intensity difference</a:t>
            </a:r>
          </a:p>
        </p:txBody>
      </p:sp>
      <p:sp>
        <p:nvSpPr>
          <p:cNvPr id="9" name="Rectangle 96"/>
          <p:cNvSpPr/>
          <p:nvPr/>
        </p:nvSpPr>
        <p:spPr>
          <a:xfrm>
            <a:off x="6346932" y="1258450"/>
            <a:ext cx="59342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Some different results in human and </a:t>
            </a: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rodents</a:t>
            </a:r>
            <a:endParaRPr lang="en-US" sz="2400" b="1" dirty="0" smtClean="0"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Some region affected by low dose of scopolamine, vulnerable, target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400" b="1" dirty="0" smtClean="0">
              <a:ea typeface="Roboto Cn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588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618510" y="2333008"/>
            <a:ext cx="6964407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Thank you all for listening~</a:t>
            </a:r>
            <a: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en-US" altLang="zh-CN" sz="3800" b="1" dirty="0">
              <a:solidFill>
                <a:srgbClr val="00ABB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159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36" b="38073"/>
          <a:stretch/>
        </p:blipFill>
        <p:spPr>
          <a:xfrm>
            <a:off x="0" y="-1"/>
            <a:ext cx="12192000" cy="339090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33909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86817" y="929034"/>
            <a:ext cx="984917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NeuroImage</a:t>
            </a:r>
          </a:p>
          <a:p>
            <a:r>
              <a:rPr lang="en-US" altLang="zh-CN" sz="72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72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  <a:r>
              <a:rPr lang="en-US" altLang="zh-CN" sz="5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Disha Shah ,2015</a:t>
            </a:r>
            <a:endParaRPr lang="zh-CN" altLang="en-US" sz="5400" dirty="0">
              <a:solidFill>
                <a:srgbClr val="00ABB4"/>
              </a:solidFill>
              <a:latin typeface="+mj-ea"/>
              <a:ea typeface="+mj-ea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794758" y="3824441"/>
            <a:ext cx="0" cy="246483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944383" y="3824441"/>
            <a:ext cx="38529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ACh (neurotransmitter)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 &amp;  </a:t>
            </a:r>
            <a:r>
              <a:rPr lang="en-US" altLang="zh-CN" sz="2000" dirty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mAChR (most AD-affected)</a:t>
            </a:r>
            <a:endParaRPr lang="en-US" altLang="zh-CN" sz="200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Antagonist 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 Scopolamine</a:t>
            </a:r>
            <a:endParaRPr lang="en-US" altLang="zh-CN" sz="200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Agonist 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 Milameline</a:t>
            </a:r>
            <a:endParaRPr lang="en-US" altLang="zh-CN" sz="200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05600" y="3825650"/>
            <a:ext cx="331456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Cholinergic system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Learning &amp; memory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Severe affected by AD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7949009" y="3820584"/>
            <a:ext cx="0" cy="246483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8141996" y="3784186"/>
            <a:ext cx="392659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Male </a:t>
            </a:r>
            <a:r>
              <a:rPr lang="en-US" altLang="zh-CN" sz="2000" dirty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C57bl/6 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mice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Ph rsfMRI   EPI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Anesthetized &amp; Injected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Passive avoidance learning</a:t>
            </a:r>
            <a:endParaRPr lang="en-US" altLang="zh-CN" sz="20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579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5728" y="3422822"/>
            <a:ext cx="25154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45728" y="3003482"/>
            <a:ext cx="1610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40432" y="4142388"/>
            <a:ext cx="68944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Identify brain regions  scopolamine induce   intensity changes</a:t>
            </a:r>
            <a:endParaRPr lang="en-US" altLang="zh-CN" dirty="0">
              <a:solidFill>
                <a:schemeClr val="accent2"/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Evaluate the effects of scopolamine on FC 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Whether scopolamine-induced memory effect could be </a:t>
            </a:r>
          </a:p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    reversed with milameline</a:t>
            </a:r>
          </a:p>
        </p:txBody>
      </p:sp>
      <p:sp>
        <p:nvSpPr>
          <p:cNvPr id="3" name="矩形 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5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6159844" y="1"/>
            <a:ext cx="6006821" cy="3447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3447535"/>
            <a:ext cx="6172200" cy="34104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96"/>
          <p:cNvSpPr/>
          <p:nvPr/>
        </p:nvSpPr>
        <p:spPr>
          <a:xfrm>
            <a:off x="1540363" y="5554371"/>
            <a:ext cx="10188147" cy="939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 smtClean="0">
                <a:ea typeface="Roboto Cn" pitchFamily="2" charset="0"/>
                <a:cs typeface="Arial" panose="020B0604020202020204" pitchFamily="34" charset="0"/>
              </a:rPr>
              <a:t>A T2* weighted EPI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662539" y="394908"/>
            <a:ext cx="5722417" cy="5442050"/>
            <a:chOff x="487883" y="941266"/>
            <a:chExt cx="5722417" cy="544205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883" y="941266"/>
              <a:ext cx="5722417" cy="5442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矩形 12"/>
            <p:cNvSpPr/>
            <p:nvPr/>
          </p:nvSpPr>
          <p:spPr>
            <a:xfrm>
              <a:off x="487883" y="941266"/>
              <a:ext cx="1855268" cy="571500"/>
            </a:xfrm>
            <a:prstGeom prst="rect">
              <a:avLst/>
            </a:prstGeom>
            <a:solidFill>
              <a:schemeClr val="bg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662539" y="294935"/>
            <a:ext cx="6998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60262" y="680658"/>
            <a:ext cx="520598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N = 10/group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Analysis: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Pre-&amp;post-injection statistic difference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map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Group : saline &amp; scopolamine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Two levels: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First:</a:t>
            </a:r>
          </a:p>
          <a:p>
            <a:pPr lvl="2"/>
            <a:r>
              <a:rPr lang="en-US" altLang="zh-CN" sz="3200" b="1" dirty="0" smtClean="0"/>
              <a:t>     for each subject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Second:</a:t>
            </a:r>
          </a:p>
          <a:p>
            <a:pPr lvl="2"/>
            <a:r>
              <a:rPr lang="en-US" altLang="zh-CN" sz="3200" b="1" dirty="0"/>
              <a:t> </a:t>
            </a:r>
            <a:r>
              <a:rPr lang="en-US" altLang="zh-CN" sz="3200" b="1" dirty="0" smtClean="0"/>
              <a:t>    mean for group</a:t>
            </a:r>
          </a:p>
        </p:txBody>
      </p:sp>
    </p:spTree>
    <p:extLst>
      <p:ext uri="{BB962C8B-B14F-4D97-AF65-F5344CB8AC3E}">
        <p14:creationId xmlns:p14="http://schemas.microsoft.com/office/powerpoint/2010/main" val="415833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0588867" y="2977768"/>
            <a:ext cx="1603132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690152" y="4765431"/>
            <a:ext cx="3141784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141784" y="1767254"/>
            <a:ext cx="4305299" cy="2998177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089" y="2355189"/>
            <a:ext cx="8678125" cy="34390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4315" y="465036"/>
            <a:ext cx="3589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Paired-t test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812334" y="5882629"/>
            <a:ext cx="337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Color scale: T values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855564390"/>
              </p:ext>
            </p:extLst>
          </p:nvPr>
        </p:nvGraphicFramePr>
        <p:xfrm>
          <a:off x="3141784" y="1818176"/>
          <a:ext cx="2172248" cy="14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矩形 8"/>
          <p:cNvSpPr/>
          <p:nvPr/>
        </p:nvSpPr>
        <p:spPr>
          <a:xfrm>
            <a:off x="249145" y="-1448167"/>
            <a:ext cx="2636930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536579" y="1823171"/>
            <a:ext cx="1349496" cy="104775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47612" y="2355189"/>
            <a:ext cx="36709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Regions affected by scopolamine: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Significantly:  several cortical regions &amp; 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hippocampus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Partly :  thalamus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No : ventral tegmental                     area/substantia nigra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(VTA/SN)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576939" y="1456311"/>
            <a:ext cx="4717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Respective to saline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&amp;scopolamine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76939" y="1056869"/>
            <a:ext cx="304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Between pre&amp;post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文本框 14"/>
          <p:cNvSpPr txBox="1"/>
          <p:nvPr/>
        </p:nvSpPr>
        <p:spPr>
          <a:xfrm>
            <a:off x="5415085" y="788201"/>
            <a:ext cx="62108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+mn-ea"/>
              </a:rPr>
              <a:t>Saline-injected group : </a:t>
            </a:r>
            <a:r>
              <a:rPr lang="en-US" altLang="zh-CN" sz="2000" b="1" dirty="0">
                <a:latin typeface="+mn-ea"/>
              </a:rPr>
              <a:t>no significant signal intensity </a:t>
            </a:r>
            <a:r>
              <a:rPr lang="en-US" altLang="zh-CN" sz="2000" b="1" dirty="0" smtClean="0">
                <a:latin typeface="+mn-ea"/>
              </a:rPr>
              <a:t>differences between pre-injection </a:t>
            </a:r>
            <a:r>
              <a:rPr lang="en-US" altLang="zh-CN" sz="2000" b="1" dirty="0">
                <a:latin typeface="+mn-ea"/>
              </a:rPr>
              <a:t>and post-injection. </a:t>
            </a:r>
            <a:endParaRPr lang="en-US" altLang="zh-CN" sz="2000" b="1" dirty="0" smtClean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+mn-ea"/>
              </a:rPr>
              <a:t>S</a:t>
            </a:r>
            <a:r>
              <a:rPr lang="en-US" altLang="zh-CN" sz="2000" b="1" dirty="0" smtClean="0">
                <a:latin typeface="+mn-ea"/>
              </a:rPr>
              <a:t>copolamine-injected group: significant </a:t>
            </a:r>
            <a:r>
              <a:rPr lang="en-US" altLang="zh-CN" sz="2000" b="1" dirty="0">
                <a:latin typeface="+mn-ea"/>
              </a:rPr>
              <a:t>decreases in </a:t>
            </a:r>
            <a:endParaRPr lang="en-US" altLang="zh-CN" sz="2000" b="1" dirty="0" smtClean="0"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 </a:t>
            </a:r>
            <a:r>
              <a:rPr lang="en-US" altLang="zh-CN" sz="2000" b="1" dirty="0" smtClean="0">
                <a:latin typeface="+mn-ea"/>
              </a:rPr>
              <a:t>     signal </a:t>
            </a:r>
            <a:r>
              <a:rPr lang="en-US" altLang="zh-CN" sz="2000" b="1" dirty="0">
                <a:latin typeface="+mn-ea"/>
              </a:rPr>
              <a:t>intensity were </a:t>
            </a:r>
            <a:r>
              <a:rPr lang="en-US" altLang="zh-CN" sz="2000" b="1" dirty="0" smtClean="0">
                <a:latin typeface="+mn-ea"/>
              </a:rPr>
              <a:t>observed.</a:t>
            </a:r>
            <a:r>
              <a:rPr lang="en-US" altLang="zh-CN" sz="2000" b="1" dirty="0">
                <a:latin typeface="+mn-ea"/>
              </a:rPr>
              <a:t/>
            </a:r>
            <a:br>
              <a:rPr lang="en-US" altLang="zh-CN" sz="2000" b="1" dirty="0">
                <a:latin typeface="+mn-ea"/>
              </a:rPr>
            </a:br>
            <a:endParaRPr lang="en-US" altLang="zh-CN" sz="2000" b="1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68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0588867" y="2977768"/>
            <a:ext cx="1603132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690152" y="4765431"/>
            <a:ext cx="3141784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141784" y="1767254"/>
            <a:ext cx="4305299" cy="2998177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089" y="2355189"/>
            <a:ext cx="8678125" cy="34390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4315" y="465036"/>
            <a:ext cx="3589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Paired-t test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812334" y="5882629"/>
            <a:ext cx="337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Color scale: T values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1677205611"/>
              </p:ext>
            </p:extLst>
          </p:nvPr>
        </p:nvGraphicFramePr>
        <p:xfrm>
          <a:off x="3141784" y="1818176"/>
          <a:ext cx="2172248" cy="14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矩形 8"/>
          <p:cNvSpPr/>
          <p:nvPr/>
        </p:nvSpPr>
        <p:spPr>
          <a:xfrm>
            <a:off x="249145" y="-1448167"/>
            <a:ext cx="2636930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536579" y="1823171"/>
            <a:ext cx="1349496" cy="104775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49145" y="2297032"/>
            <a:ext cx="34757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Several cortical regions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OFC:  Orbitofrontal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Cg:  Cingulate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SS:  Somatosensory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Resp:  Retrosplenial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AC:  Auditory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VC:  Visual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RC:  Rhinal cortex</a:t>
            </a:r>
          </a:p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Hippocampus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6939" y="1456311"/>
            <a:ext cx="4717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Respective to saline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&amp;scopolamine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76939" y="1056869"/>
            <a:ext cx="304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Between pre&amp;post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4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5728" y="3422822"/>
            <a:ext cx="25154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45728" y="3003482"/>
            <a:ext cx="1610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56200" y="1562100"/>
            <a:ext cx="6426200" cy="4024366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7"/>
          <p:cNvSpPr txBox="1"/>
          <p:nvPr/>
        </p:nvSpPr>
        <p:spPr>
          <a:xfrm>
            <a:off x="5297582" y="4047138"/>
            <a:ext cx="61141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Identify brain regions where scopolamine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induce intensity changes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Evaluate the effects of scopolamine on FC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Whether scopolamine-induced memory effect could be reversed with milameline</a:t>
            </a:r>
          </a:p>
        </p:txBody>
      </p:sp>
    </p:spTree>
    <p:extLst>
      <p:ext uri="{BB962C8B-B14F-4D97-AF65-F5344CB8AC3E}">
        <p14:creationId xmlns:p14="http://schemas.microsoft.com/office/powerpoint/2010/main" val="158070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9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31" name="Rectangle 96"/>
          <p:cNvSpPr/>
          <p:nvPr/>
        </p:nvSpPr>
        <p:spPr>
          <a:xfrm>
            <a:off x="567954" y="794446"/>
            <a:ext cx="574501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>
                <a:ea typeface="Roboto Cn" pitchFamily="2" charset="0"/>
                <a:cs typeface="Arial" panose="020B0604020202020204" pitchFamily="34" charset="0"/>
              </a:rPr>
              <a:t>ROI analysis 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Regions found in last step: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Cortical regions</a:t>
            </a:r>
            <a:endParaRPr lang="en-US" altLang="zh-CN" sz="2800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Hippocampus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VTA/SN as control region </a:t>
            </a:r>
            <a:endParaRPr lang="en-US" altLang="zh-CN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Comparison between: 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Saline-injected FC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Scopolamine-injected FC</a:t>
            </a:r>
            <a:endParaRPr lang="en-US" sz="2800" b="1" dirty="0" smtClean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6" name="Rectangle 96"/>
          <p:cNvSpPr/>
          <p:nvPr/>
        </p:nvSpPr>
        <p:spPr>
          <a:xfrm>
            <a:off x="6434001" y="477789"/>
            <a:ext cx="5229917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ea typeface="Roboto Cn" pitchFamily="2" charset="0"/>
                <a:cs typeface="Arial" panose="020B0604020202020204" pitchFamily="34" charset="0"/>
              </a:rPr>
              <a:t>A T2* weighted EPI</a:t>
            </a:r>
            <a:endParaRPr lang="en-US" altLang="zh-CN" sz="2800" dirty="0">
              <a:ea typeface="Roboto Cn" pitchFamily="2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N = 15/group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Injection 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Saline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Scopolamine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Methyl-scopolamine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Scans: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Acquired: 25 min post-injection</a:t>
            </a:r>
            <a:endParaRPr lang="en-US" sz="2800" dirty="0" smtClean="0">
              <a:ea typeface="Roboto Cn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46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635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00ABB4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3037</TotalTime>
  <Words>986</Words>
  <Application>Microsoft Office PowerPoint</Application>
  <PresentationFormat>自定义</PresentationFormat>
  <Paragraphs>252</Paragraphs>
  <Slides>28</Slides>
  <Notes>14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xb21cn</cp:lastModifiedBy>
  <cp:revision>835</cp:revision>
  <dcterms:created xsi:type="dcterms:W3CDTF">2016-03-06T12:02:16Z</dcterms:created>
  <dcterms:modified xsi:type="dcterms:W3CDTF">2018-01-15T05:52:37Z</dcterms:modified>
</cp:coreProperties>
</file>

<file path=docProps/thumbnail.jpeg>
</file>